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65" r:id="rId3"/>
    <p:sldId id="263" r:id="rId4"/>
    <p:sldId id="257" r:id="rId5"/>
    <p:sldId id="264" r:id="rId6"/>
    <p:sldId id="258" r:id="rId7"/>
    <p:sldId id="259" r:id="rId8"/>
    <p:sldId id="260" r:id="rId9"/>
    <p:sldId id="261" r:id="rId10"/>
    <p:sldId id="266" r:id="rId11"/>
    <p:sldId id="26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9E315-9D1C-4263-BB95-688F312EEEE2}" type="datetimeFigureOut">
              <a:rPr lang="en-US" smtClean="0"/>
              <a:t>09/04/2013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178E1-E146-444B-890E-C6188C212A1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9E315-9D1C-4263-BB95-688F312EEEE2}" type="datetimeFigureOut">
              <a:rPr lang="en-US" smtClean="0"/>
              <a:t>09/04/2013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178E1-E146-444B-890E-C6188C212A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9E315-9D1C-4263-BB95-688F312EEEE2}" type="datetimeFigureOut">
              <a:rPr lang="en-US" smtClean="0"/>
              <a:t>09/04/2013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178E1-E146-444B-890E-C6188C212A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9E315-9D1C-4263-BB95-688F312EEEE2}" type="datetimeFigureOut">
              <a:rPr lang="en-US" smtClean="0"/>
              <a:t>09/04/2013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178E1-E146-444B-890E-C6188C212A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9E315-9D1C-4263-BB95-688F312EEEE2}" type="datetimeFigureOut">
              <a:rPr lang="en-US" smtClean="0"/>
              <a:t>09/04/2013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178E1-E146-444B-890E-C6188C212A14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9E315-9D1C-4263-BB95-688F312EEEE2}" type="datetimeFigureOut">
              <a:rPr lang="en-US" smtClean="0"/>
              <a:t>09/04/2013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178E1-E146-444B-890E-C6188C212A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9E315-9D1C-4263-BB95-688F312EEEE2}" type="datetimeFigureOut">
              <a:rPr lang="en-US" smtClean="0"/>
              <a:t>09/04/2013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178E1-E146-444B-890E-C6188C212A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9E315-9D1C-4263-BB95-688F312EEEE2}" type="datetimeFigureOut">
              <a:rPr lang="en-US" smtClean="0"/>
              <a:t>09/04/2013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178E1-E146-444B-890E-C6188C212A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9E315-9D1C-4263-BB95-688F312EEEE2}" type="datetimeFigureOut">
              <a:rPr lang="en-US" smtClean="0"/>
              <a:t>09/04/2013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178E1-E146-444B-890E-C6188C212A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9E315-9D1C-4263-BB95-688F312EEEE2}" type="datetimeFigureOut">
              <a:rPr lang="en-US" smtClean="0"/>
              <a:t>09/04/2013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F178E1-E146-444B-890E-C6188C212A1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39E315-9D1C-4263-BB95-688F312EEEE2}" type="datetimeFigureOut">
              <a:rPr lang="en-US" smtClean="0"/>
              <a:t>09/04/2013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6F178E1-E146-444B-890E-C6188C212A14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39E315-9D1C-4263-BB95-688F312EEEE2}" type="datetimeFigureOut">
              <a:rPr lang="en-US" smtClean="0"/>
              <a:t>09/04/2013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6F178E1-E146-444B-890E-C6188C212A14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I</a:t>
            </a:r>
            <a:r>
              <a:rPr lang="en-US" dirty="0" smtClean="0"/>
              <a:t>mperialist Vision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Chapter 5 Lesson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74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6751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What was the Open Door Policy?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0" y="1518362"/>
            <a:ext cx="4267200" cy="4907125"/>
          </a:xfrm>
        </p:spPr>
        <p:txBody>
          <a:bodyPr/>
          <a:lstStyle/>
          <a:p>
            <a:r>
              <a:rPr lang="en-US" dirty="0" smtClean="0"/>
              <a:t>Policy dictating Chinese trade</a:t>
            </a:r>
          </a:p>
          <a:p>
            <a:endParaRPr lang="en-US" dirty="0"/>
          </a:p>
          <a:p>
            <a:r>
              <a:rPr lang="en-US" dirty="0" smtClean="0"/>
              <a:t>US was worried about other countries “spheres of influence”</a:t>
            </a:r>
          </a:p>
          <a:p>
            <a:endParaRPr lang="en-US" dirty="0"/>
          </a:p>
          <a:p>
            <a:r>
              <a:rPr lang="en-US" dirty="0" smtClean="0"/>
              <a:t>Group of countries agreed to allow each other to trade for free throughout China 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9831" y="1752600"/>
            <a:ext cx="4898805" cy="434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42423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8991600" cy="1143000"/>
          </a:xfrm>
        </p:spPr>
        <p:txBody>
          <a:bodyPr>
            <a:noAutofit/>
          </a:bodyPr>
          <a:lstStyle/>
          <a:p>
            <a:r>
              <a:rPr lang="en-US" sz="3700" dirty="0" smtClean="0"/>
              <a:t>While you </a:t>
            </a:r>
            <a:r>
              <a:rPr lang="en-US" sz="3700" dirty="0"/>
              <a:t>r</a:t>
            </a:r>
            <a:r>
              <a:rPr lang="en-US" sz="3700" dirty="0" smtClean="0"/>
              <a:t>ead “Diplomacy in Latin </a:t>
            </a:r>
            <a:r>
              <a:rPr lang="en-US" sz="3700" dirty="0" smtClean="0"/>
              <a:t>America (</a:t>
            </a:r>
            <a:r>
              <a:rPr lang="en-US" sz="3700" dirty="0" err="1" smtClean="0"/>
              <a:t>pg</a:t>
            </a:r>
            <a:r>
              <a:rPr lang="en-US" sz="3700" dirty="0" smtClean="0"/>
              <a:t> 145)”</a:t>
            </a:r>
            <a:endParaRPr lang="en-US" sz="37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600200"/>
            <a:ext cx="4267200" cy="51816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#1)  Why did the US want to build influence in Latin America?</a:t>
            </a:r>
          </a:p>
          <a:p>
            <a:endParaRPr lang="en-US" dirty="0"/>
          </a:p>
          <a:p>
            <a:r>
              <a:rPr lang="en-US" dirty="0" smtClean="0"/>
              <a:t>#2)  Describe </a:t>
            </a:r>
            <a:r>
              <a:rPr lang="en-US" u="sng" dirty="0" smtClean="0"/>
              <a:t>Pan-Americanism</a:t>
            </a:r>
            <a:r>
              <a:rPr lang="en-US" dirty="0" smtClean="0"/>
              <a:t> in your own words.</a:t>
            </a:r>
          </a:p>
          <a:p>
            <a:endParaRPr lang="en-US" dirty="0"/>
          </a:p>
          <a:p>
            <a:r>
              <a:rPr lang="en-US" dirty="0" smtClean="0"/>
              <a:t>#3) What were James Blaine’s goals for Pan Americanism?</a:t>
            </a:r>
          </a:p>
          <a:p>
            <a:endParaRPr lang="en-US" dirty="0" smtClean="0"/>
          </a:p>
          <a:p>
            <a:r>
              <a:rPr lang="en-US" dirty="0" smtClean="0"/>
              <a:t>#4)  How would increasing trade in the region help strengthen US dominance</a:t>
            </a:r>
          </a:p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00199"/>
            <a:ext cx="3962400" cy="49262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04600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Warm- Up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Quick Write – Think about the following question and create a compilation of arguments for and against the following topic: 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 smtClean="0"/>
              <a:t> “Can you think of 3 good reasons for the United States to control a poorer country like Cuba?  Can you think of 3 arguments against it?”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9136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675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What was the Monroe Doctrine?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447800"/>
            <a:ext cx="4114800" cy="5333999"/>
          </a:xfrm>
        </p:spPr>
        <p:txBody>
          <a:bodyPr>
            <a:normAutofit/>
          </a:bodyPr>
          <a:lstStyle/>
          <a:p>
            <a:r>
              <a:rPr lang="en-US" dirty="0" smtClean="0"/>
              <a:t>President Monroe told Europe to stop trying to colonize America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US basically controlled the Western Hemisphere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US begins to expand its influence to other regions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4636" y="1967345"/>
            <a:ext cx="5216236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941974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10855" y="381000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What is Imperialism?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52400" y="1876122"/>
            <a:ext cx="4038600" cy="4434840"/>
          </a:xfrm>
        </p:spPr>
        <p:txBody>
          <a:bodyPr>
            <a:normAutofit/>
          </a:bodyPr>
          <a:lstStyle/>
          <a:p>
            <a:r>
              <a:rPr lang="en-US" dirty="0" smtClean="0"/>
              <a:t>The economic and political domination of a stronger country over a weaker one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Countries might have a colony or protectorate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20982"/>
            <a:ext cx="4168455" cy="4655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7515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666750"/>
            <a:ext cx="7909034" cy="5734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449317" y="-476250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Think – Pair - Share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4770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were the motives for the US to expand?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92252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Europe was expanding for resources</a:t>
            </a:r>
          </a:p>
          <a:p>
            <a:endParaRPr lang="en-US" dirty="0"/>
          </a:p>
          <a:p>
            <a:r>
              <a:rPr lang="en-US" dirty="0" smtClean="0"/>
              <a:t>Social Darwinism suggested most competitive nations would survive</a:t>
            </a:r>
          </a:p>
          <a:p>
            <a:endParaRPr lang="en-US" dirty="0"/>
          </a:p>
          <a:p>
            <a:r>
              <a:rPr lang="en-US" dirty="0" smtClean="0"/>
              <a:t>Manifest Destiny – Idea God wants US to rule</a:t>
            </a:r>
          </a:p>
          <a:p>
            <a:endParaRPr lang="en-US" dirty="0"/>
          </a:p>
          <a:p>
            <a:r>
              <a:rPr lang="en-US" dirty="0" smtClean="0"/>
              <a:t>“Anglo-</a:t>
            </a:r>
            <a:r>
              <a:rPr lang="en-US" dirty="0" err="1" smtClean="0"/>
              <a:t>Saxonism</a:t>
            </a:r>
            <a:r>
              <a:rPr lang="en-US" dirty="0" smtClean="0"/>
              <a:t>” led to belief of superior English speaking society</a:t>
            </a:r>
          </a:p>
          <a:p>
            <a:endParaRPr lang="en-US" dirty="0"/>
          </a:p>
          <a:p>
            <a:r>
              <a:rPr lang="en-US" dirty="0" smtClean="0"/>
              <a:t>Congress authorized a new Navy b/c many thought US should dominate the world</a:t>
            </a:r>
          </a:p>
          <a:p>
            <a:endParaRPr lang="en-US" dirty="0" smtClean="0"/>
          </a:p>
          <a:p>
            <a:r>
              <a:rPr lang="en-US" dirty="0" smtClean="0"/>
              <a:t>This newly created Navy could defend US overseas interests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5386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did the US look to the Pacific for new markets?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0" y="1905000"/>
            <a:ext cx="4558970" cy="443484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It was the next thing!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US forces Japan to open its ports to trade by using military strength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 smtClean="0"/>
              <a:t>To trade across the Pacific the US opened ports on islands like Pago Pago and Hawaii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52043" y="1981200"/>
            <a:ext cx="4557321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35432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8806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How did the US get Hawaii?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1819 – Missionaries found soil good for sugarcane</a:t>
            </a:r>
          </a:p>
          <a:p>
            <a:endParaRPr lang="en-US" dirty="0"/>
          </a:p>
          <a:p>
            <a:r>
              <a:rPr lang="en-US" dirty="0" smtClean="0"/>
              <a:t>By mid- 1800s settlers had moved there to plant sugarcane</a:t>
            </a:r>
          </a:p>
          <a:p>
            <a:endParaRPr lang="en-US" dirty="0"/>
          </a:p>
          <a:p>
            <a:r>
              <a:rPr lang="en-US" dirty="0" smtClean="0"/>
              <a:t>US gets to open a base at Pearl Harbor in exchange for no tariffs on sugar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981200"/>
            <a:ext cx="4238806" cy="419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507498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/>
              <a:t>How did the US get Hawaii?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" y="1868714"/>
            <a:ext cx="4267200" cy="4808312"/>
          </a:xfrm>
        </p:spPr>
        <p:txBody>
          <a:bodyPr>
            <a:normAutofit/>
          </a:bodyPr>
          <a:lstStyle/>
          <a:p>
            <a:r>
              <a:rPr lang="en-US" dirty="0" smtClean="0"/>
              <a:t>Sugar industry pressured Hawaiian King to give up authority</a:t>
            </a:r>
          </a:p>
          <a:p>
            <a:endParaRPr lang="en-US" dirty="0"/>
          </a:p>
          <a:p>
            <a:r>
              <a:rPr lang="en-US" dirty="0" smtClean="0"/>
              <a:t>President Cleveland opposed taking Hawaii but…</a:t>
            </a:r>
          </a:p>
          <a:p>
            <a:endParaRPr lang="en-US" dirty="0"/>
          </a:p>
          <a:p>
            <a:r>
              <a:rPr lang="en-US" dirty="0" smtClean="0"/>
              <a:t>When he leaves office President McKinley  takes it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868714"/>
            <a:ext cx="3962400" cy="4808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3084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362</TotalTime>
  <Words>404</Words>
  <Application>Microsoft Office PowerPoint</Application>
  <PresentationFormat>On-screen Show (4:3)</PresentationFormat>
  <Paragraphs>66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Flow</vt:lpstr>
      <vt:lpstr>The Imperialist Vision</vt:lpstr>
      <vt:lpstr>Warm- Up Activity</vt:lpstr>
      <vt:lpstr>What was the Monroe Doctrine?</vt:lpstr>
      <vt:lpstr>What is Imperialism?</vt:lpstr>
      <vt:lpstr>Think – Pair - Share</vt:lpstr>
      <vt:lpstr>What were the motives for the US to expand?</vt:lpstr>
      <vt:lpstr>Why did the US look to the Pacific for new markets?</vt:lpstr>
      <vt:lpstr>How did the US get Hawaii?</vt:lpstr>
      <vt:lpstr>How did the US get Hawaii?</vt:lpstr>
      <vt:lpstr>What was the Open Door Policy?</vt:lpstr>
      <vt:lpstr>While you read “Diplomacy in Latin America (pg 145)”</vt:lpstr>
    </vt:vector>
  </TitlesOfParts>
  <Company>Duval County Public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Imperialist Vision</dc:title>
  <dc:creator>Mcdonald, Damien L.</dc:creator>
  <cp:lastModifiedBy>Mcdonald, Damien L.</cp:lastModifiedBy>
  <cp:revision>10</cp:revision>
  <dcterms:created xsi:type="dcterms:W3CDTF">2012-10-12T12:49:18Z</dcterms:created>
  <dcterms:modified xsi:type="dcterms:W3CDTF">2013-09-04T16:37:12Z</dcterms:modified>
</cp:coreProperties>
</file>